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65" r:id="rId18"/>
    <p:sldId id="267" r:id="rId19"/>
    <p:sldId id="268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FCB82D-5DB9-4255-98C2-03BC95FF94A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BC9CE5-BEED-4462-BECD-78214EA907B7}">
      <dgm:prSet phldrT="[Text]"/>
      <dgm:spPr/>
      <dgm:t>
        <a:bodyPr/>
        <a:lstStyle/>
        <a:p>
          <a:r>
            <a:rPr lang="en-US" dirty="0" smtClean="0"/>
            <a:t>God –                 supreme            overlord</a:t>
          </a:r>
          <a:endParaRPr lang="en-US" dirty="0"/>
        </a:p>
      </dgm:t>
    </dgm:pt>
    <dgm:pt modelId="{CF28EADB-9397-4FD5-98B9-7FFDCA0D5BDA}" type="parTrans" cxnId="{EC80B2DD-E532-45A9-A129-F10A4DED3BC1}">
      <dgm:prSet/>
      <dgm:spPr/>
      <dgm:t>
        <a:bodyPr/>
        <a:lstStyle/>
        <a:p>
          <a:endParaRPr lang="en-US"/>
        </a:p>
      </dgm:t>
    </dgm:pt>
    <dgm:pt modelId="{E0202E8F-E362-490B-9195-F89A5F03BED9}" type="sibTrans" cxnId="{EC80B2DD-E532-45A9-A129-F10A4DED3BC1}">
      <dgm:prSet/>
      <dgm:spPr/>
      <dgm:t>
        <a:bodyPr/>
        <a:lstStyle/>
        <a:p>
          <a:endParaRPr lang="en-US"/>
        </a:p>
      </dgm:t>
    </dgm:pt>
    <dgm:pt modelId="{88675DB7-FD97-421B-96E7-06379A075DED}">
      <dgm:prSet phldrT="[Text]"/>
      <dgm:spPr/>
      <dgm:t>
        <a:bodyPr/>
        <a:lstStyle/>
        <a:p>
          <a:r>
            <a:rPr lang="en-US" dirty="0" smtClean="0"/>
            <a:t>King – all-powerful overlord and land owner</a:t>
          </a:r>
          <a:endParaRPr lang="en-US" dirty="0"/>
        </a:p>
      </dgm:t>
    </dgm:pt>
    <dgm:pt modelId="{DEEE01DF-9FAF-4395-9DD0-F5218B855EE7}" type="parTrans" cxnId="{BD9F923C-3A59-4748-8793-AA5B1F7CB368}">
      <dgm:prSet/>
      <dgm:spPr/>
      <dgm:t>
        <a:bodyPr/>
        <a:lstStyle/>
        <a:p>
          <a:endParaRPr lang="en-US"/>
        </a:p>
      </dgm:t>
    </dgm:pt>
    <dgm:pt modelId="{DB584734-31B6-4835-ABB7-1C80D8DBBD14}" type="sibTrans" cxnId="{BD9F923C-3A59-4748-8793-AA5B1F7CB368}">
      <dgm:prSet/>
      <dgm:spPr/>
      <dgm:t>
        <a:bodyPr/>
        <a:lstStyle/>
        <a:p>
          <a:endParaRPr lang="en-US"/>
        </a:p>
      </dgm:t>
    </dgm:pt>
    <dgm:pt modelId="{4A6E7463-C15B-472D-BA5D-C55192DA283D}">
      <dgm:prSet phldrT="[Text]"/>
      <dgm:spPr/>
      <dgm:t>
        <a:bodyPr/>
        <a:lstStyle/>
        <a:p>
          <a:r>
            <a:rPr lang="en-US" dirty="0" smtClean="0"/>
            <a:t>Lord – had the power to grant land to vassals.</a:t>
          </a:r>
        </a:p>
        <a:p>
          <a:r>
            <a:rPr lang="en-US" dirty="0" smtClean="0"/>
            <a:t>A vassal received land from a lord in exchange for military service or other expressions of loyalty; they could distribute land which had been allocated to themselves.</a:t>
          </a:r>
          <a:endParaRPr lang="en-US" dirty="0"/>
        </a:p>
      </dgm:t>
    </dgm:pt>
    <dgm:pt modelId="{E5DA57CD-F1EB-499E-B54E-0850F171E97A}" type="parTrans" cxnId="{661D70C5-0783-44BA-B084-8EFE3D6F1EF5}">
      <dgm:prSet/>
      <dgm:spPr/>
      <dgm:t>
        <a:bodyPr/>
        <a:lstStyle/>
        <a:p>
          <a:endParaRPr lang="en-US"/>
        </a:p>
      </dgm:t>
    </dgm:pt>
    <dgm:pt modelId="{2F7B2335-1FAF-4CAA-A3B3-5083F3E662D3}" type="sibTrans" cxnId="{661D70C5-0783-44BA-B084-8EFE3D6F1EF5}">
      <dgm:prSet/>
      <dgm:spPr/>
      <dgm:t>
        <a:bodyPr/>
        <a:lstStyle/>
        <a:p>
          <a:endParaRPr lang="en-US"/>
        </a:p>
      </dgm:t>
    </dgm:pt>
    <dgm:pt modelId="{2E3207EA-05E2-4C57-A898-8ADBA7106C5F}">
      <dgm:prSet phldrT="[Text]"/>
      <dgm:spPr/>
      <dgm:t>
        <a:bodyPr/>
        <a:lstStyle/>
        <a:p>
          <a:r>
            <a:rPr lang="en-US" dirty="0" smtClean="0"/>
            <a:t>Knight – armored warrior; Lords provided military service to their lords in the form of knights; the larger the fief (land), the more knights a lord had to provide</a:t>
          </a:r>
          <a:endParaRPr lang="en-US" dirty="0"/>
        </a:p>
      </dgm:t>
    </dgm:pt>
    <dgm:pt modelId="{7427D383-48FC-43A4-9E5B-D615FD7CBFCF}" type="parTrans" cxnId="{AFA45F9B-30DF-4B1B-AF51-CA1F320E9789}">
      <dgm:prSet/>
      <dgm:spPr/>
    </dgm:pt>
    <dgm:pt modelId="{60B81EAF-62E9-4A2B-B723-BC0D0EB4A335}" type="sibTrans" cxnId="{AFA45F9B-30DF-4B1B-AF51-CA1F320E9789}">
      <dgm:prSet/>
      <dgm:spPr/>
    </dgm:pt>
    <dgm:pt modelId="{277916CA-2F78-4FE9-9E54-804CFB7D071F}">
      <dgm:prSet phldrT="[Text]"/>
      <dgm:spPr/>
      <dgm:t>
        <a:bodyPr/>
        <a:lstStyle/>
        <a:p>
          <a:r>
            <a:rPr lang="en-US" dirty="0" smtClean="0"/>
            <a:t>Serf – peasants who worked on and were bound to vassals’ lands; not involved in the complicated oaths of loyalty between vassals and lords</a:t>
          </a:r>
        </a:p>
        <a:p>
          <a:endParaRPr lang="en-US" dirty="0"/>
        </a:p>
      </dgm:t>
    </dgm:pt>
    <dgm:pt modelId="{A952DC2A-D69D-4D7C-817F-5E5727953B89}" type="parTrans" cxnId="{408E4703-64E7-4980-A76A-3ED8B66D44BB}">
      <dgm:prSet/>
      <dgm:spPr/>
    </dgm:pt>
    <dgm:pt modelId="{44B4523E-71AE-47A2-A08D-3D61F4EA5CFD}" type="sibTrans" cxnId="{408E4703-64E7-4980-A76A-3ED8B66D44BB}">
      <dgm:prSet/>
      <dgm:spPr/>
    </dgm:pt>
    <dgm:pt modelId="{25E1192A-4782-43E6-9EC1-1AA583A6CB7B}" type="pres">
      <dgm:prSet presAssocID="{61FCB82D-5DB9-4255-98C2-03BC95FF94AA}" presName="Name0" presStyleCnt="0">
        <dgm:presLayoutVars>
          <dgm:dir/>
          <dgm:animLvl val="lvl"/>
          <dgm:resizeHandles val="exact"/>
        </dgm:presLayoutVars>
      </dgm:prSet>
      <dgm:spPr/>
    </dgm:pt>
    <dgm:pt modelId="{12F9F174-042A-4970-830A-82047BFBD963}" type="pres">
      <dgm:prSet presAssocID="{E9BC9CE5-BEED-4462-BECD-78214EA907B7}" presName="Name8" presStyleCnt="0"/>
      <dgm:spPr/>
    </dgm:pt>
    <dgm:pt modelId="{96B8AB8C-B86B-47C6-ABB5-EF05F6AAEC8B}" type="pres">
      <dgm:prSet presAssocID="{E9BC9CE5-BEED-4462-BECD-78214EA907B7}" presName="level" presStyleLbl="node1" presStyleIdx="0" presStyleCnt="5" custLinFactNeighborX="-520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1AC451-9E5C-41A0-BA04-3D2FC7F4DAEA}" type="pres">
      <dgm:prSet presAssocID="{E9BC9CE5-BEED-4462-BECD-78214EA907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BDCA7-0212-4411-8581-17A62736CCBE}" type="pres">
      <dgm:prSet presAssocID="{88675DB7-FD97-421B-96E7-06379A075DED}" presName="Name8" presStyleCnt="0"/>
      <dgm:spPr/>
    </dgm:pt>
    <dgm:pt modelId="{DC3844C6-ECC5-4F70-AC60-F29BBD936119}" type="pres">
      <dgm:prSet presAssocID="{88675DB7-FD97-421B-96E7-06379A075DED}" presName="level" presStyleLbl="node1" presStyleIdx="1" presStyleCnt="5" custScaleY="96016">
        <dgm:presLayoutVars>
          <dgm:chMax val="1"/>
          <dgm:bulletEnabled val="1"/>
        </dgm:presLayoutVars>
      </dgm:prSet>
      <dgm:spPr/>
    </dgm:pt>
    <dgm:pt modelId="{E053FFBD-6296-4AE0-B419-B9280D74EEBC}" type="pres">
      <dgm:prSet presAssocID="{88675DB7-FD97-421B-96E7-06379A075DE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3B4DF4E-E3F5-45A2-91F7-69D9384790ED}" type="pres">
      <dgm:prSet presAssocID="{4A6E7463-C15B-472D-BA5D-C55192DA283D}" presName="Name8" presStyleCnt="0"/>
      <dgm:spPr/>
    </dgm:pt>
    <dgm:pt modelId="{1979D2EC-2071-41EA-9DBF-6234116A0FDB}" type="pres">
      <dgm:prSet presAssocID="{4A6E7463-C15B-472D-BA5D-C55192DA283D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8D2AC2-81EE-442E-A27B-3C41CE824030}" type="pres">
      <dgm:prSet presAssocID="{4A6E7463-C15B-472D-BA5D-C55192DA283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53670-865D-4ECE-81C7-97313FBB763E}" type="pres">
      <dgm:prSet presAssocID="{2E3207EA-05E2-4C57-A898-8ADBA7106C5F}" presName="Name8" presStyleCnt="0"/>
      <dgm:spPr/>
    </dgm:pt>
    <dgm:pt modelId="{FC9EA8A4-93A2-475A-9A86-F736AC4BBEEE}" type="pres">
      <dgm:prSet presAssocID="{2E3207EA-05E2-4C57-A898-8ADBA7106C5F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81B9C8-3FCE-4F92-81BD-1F7625D65FC5}" type="pres">
      <dgm:prSet presAssocID="{2E3207EA-05E2-4C57-A898-8ADBA7106C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22B3A-639D-4491-B42F-0B97310BDBC3}" type="pres">
      <dgm:prSet presAssocID="{277916CA-2F78-4FE9-9E54-804CFB7D071F}" presName="Name8" presStyleCnt="0"/>
      <dgm:spPr/>
    </dgm:pt>
    <dgm:pt modelId="{7D911E0D-5F3D-4080-A271-10E397E1499D}" type="pres">
      <dgm:prSet presAssocID="{277916CA-2F78-4FE9-9E54-804CFB7D071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64FD76-CAA4-4E24-8AA1-C968E2355E6F}" type="pres">
      <dgm:prSet presAssocID="{277916CA-2F78-4FE9-9E54-804CFB7D07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61261F-80D1-415C-96C2-D68D80FE31FA}" type="presOf" srcId="{2E3207EA-05E2-4C57-A898-8ADBA7106C5F}" destId="{FC9EA8A4-93A2-475A-9A86-F736AC4BBEEE}" srcOrd="0" destOrd="0" presId="urn:microsoft.com/office/officeart/2005/8/layout/pyramid1"/>
    <dgm:cxn modelId="{BEA476D2-3C94-457D-BDAC-EFD93BCE64AD}" type="presOf" srcId="{277916CA-2F78-4FE9-9E54-804CFB7D071F}" destId="{7D911E0D-5F3D-4080-A271-10E397E1499D}" srcOrd="0" destOrd="0" presId="urn:microsoft.com/office/officeart/2005/8/layout/pyramid1"/>
    <dgm:cxn modelId="{45FA50C8-77BF-4F7A-B186-C80F9067FA1A}" type="presOf" srcId="{2E3207EA-05E2-4C57-A898-8ADBA7106C5F}" destId="{3081B9C8-3FCE-4F92-81BD-1F7625D65FC5}" srcOrd="1" destOrd="0" presId="urn:microsoft.com/office/officeart/2005/8/layout/pyramid1"/>
    <dgm:cxn modelId="{EC80B2DD-E532-45A9-A129-F10A4DED3BC1}" srcId="{61FCB82D-5DB9-4255-98C2-03BC95FF94AA}" destId="{E9BC9CE5-BEED-4462-BECD-78214EA907B7}" srcOrd="0" destOrd="0" parTransId="{CF28EADB-9397-4FD5-98B9-7FFDCA0D5BDA}" sibTransId="{E0202E8F-E362-490B-9195-F89A5F03BED9}"/>
    <dgm:cxn modelId="{18EFE57D-ABD7-4B8A-8BEC-003F981618CC}" type="presOf" srcId="{88675DB7-FD97-421B-96E7-06379A075DED}" destId="{DC3844C6-ECC5-4F70-AC60-F29BBD936119}" srcOrd="0" destOrd="0" presId="urn:microsoft.com/office/officeart/2005/8/layout/pyramid1"/>
    <dgm:cxn modelId="{AFA45F9B-30DF-4B1B-AF51-CA1F320E9789}" srcId="{61FCB82D-5DB9-4255-98C2-03BC95FF94AA}" destId="{2E3207EA-05E2-4C57-A898-8ADBA7106C5F}" srcOrd="3" destOrd="0" parTransId="{7427D383-48FC-43A4-9E5B-D615FD7CBFCF}" sibTransId="{60B81EAF-62E9-4A2B-B723-BC0D0EB4A335}"/>
    <dgm:cxn modelId="{6DF6251D-8408-438E-AD89-8B8FEEDCAA40}" type="presOf" srcId="{E9BC9CE5-BEED-4462-BECD-78214EA907B7}" destId="{96B8AB8C-B86B-47C6-ABB5-EF05F6AAEC8B}" srcOrd="0" destOrd="0" presId="urn:microsoft.com/office/officeart/2005/8/layout/pyramid1"/>
    <dgm:cxn modelId="{A15F6983-9147-47D2-9E9D-8B74DDA6E271}" type="presOf" srcId="{4A6E7463-C15B-472D-BA5D-C55192DA283D}" destId="{478D2AC2-81EE-442E-A27B-3C41CE824030}" srcOrd="1" destOrd="0" presId="urn:microsoft.com/office/officeart/2005/8/layout/pyramid1"/>
    <dgm:cxn modelId="{C2DCCFBB-65B9-4D7E-93A3-0A5001841527}" type="presOf" srcId="{E9BC9CE5-BEED-4462-BECD-78214EA907B7}" destId="{801AC451-9E5C-41A0-BA04-3D2FC7F4DAEA}" srcOrd="1" destOrd="0" presId="urn:microsoft.com/office/officeart/2005/8/layout/pyramid1"/>
    <dgm:cxn modelId="{BD9F923C-3A59-4748-8793-AA5B1F7CB368}" srcId="{61FCB82D-5DB9-4255-98C2-03BC95FF94AA}" destId="{88675DB7-FD97-421B-96E7-06379A075DED}" srcOrd="1" destOrd="0" parTransId="{DEEE01DF-9FAF-4395-9DD0-F5218B855EE7}" sibTransId="{DB584734-31B6-4835-ABB7-1C80D8DBBD14}"/>
    <dgm:cxn modelId="{D2F30AE4-94C7-4A60-9C0A-FDC66238F4A3}" type="presOf" srcId="{88675DB7-FD97-421B-96E7-06379A075DED}" destId="{E053FFBD-6296-4AE0-B419-B9280D74EEBC}" srcOrd="1" destOrd="0" presId="urn:microsoft.com/office/officeart/2005/8/layout/pyramid1"/>
    <dgm:cxn modelId="{661D70C5-0783-44BA-B084-8EFE3D6F1EF5}" srcId="{61FCB82D-5DB9-4255-98C2-03BC95FF94AA}" destId="{4A6E7463-C15B-472D-BA5D-C55192DA283D}" srcOrd="2" destOrd="0" parTransId="{E5DA57CD-F1EB-499E-B54E-0850F171E97A}" sibTransId="{2F7B2335-1FAF-4CAA-A3B3-5083F3E662D3}"/>
    <dgm:cxn modelId="{44F84913-C316-4973-8D8A-139B500848F3}" type="presOf" srcId="{277916CA-2F78-4FE9-9E54-804CFB7D071F}" destId="{F664FD76-CAA4-4E24-8AA1-C968E2355E6F}" srcOrd="1" destOrd="0" presId="urn:microsoft.com/office/officeart/2005/8/layout/pyramid1"/>
    <dgm:cxn modelId="{408E4703-64E7-4980-A76A-3ED8B66D44BB}" srcId="{61FCB82D-5DB9-4255-98C2-03BC95FF94AA}" destId="{277916CA-2F78-4FE9-9E54-804CFB7D071F}" srcOrd="4" destOrd="0" parTransId="{A952DC2A-D69D-4D7C-817F-5E5727953B89}" sibTransId="{44B4523E-71AE-47A2-A08D-3D61F4EA5CFD}"/>
    <dgm:cxn modelId="{1C1A29E2-E7FE-43D4-B13A-7071324E754B}" type="presOf" srcId="{61FCB82D-5DB9-4255-98C2-03BC95FF94AA}" destId="{25E1192A-4782-43E6-9EC1-1AA583A6CB7B}" srcOrd="0" destOrd="0" presId="urn:microsoft.com/office/officeart/2005/8/layout/pyramid1"/>
    <dgm:cxn modelId="{C14FE9F9-8607-4B1E-BE90-650B710A184F}" type="presOf" srcId="{4A6E7463-C15B-472D-BA5D-C55192DA283D}" destId="{1979D2EC-2071-41EA-9DBF-6234116A0FDB}" srcOrd="0" destOrd="0" presId="urn:microsoft.com/office/officeart/2005/8/layout/pyramid1"/>
    <dgm:cxn modelId="{4ED41BF4-1784-4C13-AED1-46C269335722}" type="presParOf" srcId="{25E1192A-4782-43E6-9EC1-1AA583A6CB7B}" destId="{12F9F174-042A-4970-830A-82047BFBD963}" srcOrd="0" destOrd="0" presId="urn:microsoft.com/office/officeart/2005/8/layout/pyramid1"/>
    <dgm:cxn modelId="{AE418C50-B90C-4741-BE60-EC4F0D8118CE}" type="presParOf" srcId="{12F9F174-042A-4970-830A-82047BFBD963}" destId="{96B8AB8C-B86B-47C6-ABB5-EF05F6AAEC8B}" srcOrd="0" destOrd="0" presId="urn:microsoft.com/office/officeart/2005/8/layout/pyramid1"/>
    <dgm:cxn modelId="{53575CBB-0FB9-4E6D-9FEB-8CB62905B800}" type="presParOf" srcId="{12F9F174-042A-4970-830A-82047BFBD963}" destId="{801AC451-9E5C-41A0-BA04-3D2FC7F4DAEA}" srcOrd="1" destOrd="0" presId="urn:microsoft.com/office/officeart/2005/8/layout/pyramid1"/>
    <dgm:cxn modelId="{A49EA1C1-0172-4173-911B-44415367EF06}" type="presParOf" srcId="{25E1192A-4782-43E6-9EC1-1AA583A6CB7B}" destId="{CF7BDCA7-0212-4411-8581-17A62736CCBE}" srcOrd="1" destOrd="0" presId="urn:microsoft.com/office/officeart/2005/8/layout/pyramid1"/>
    <dgm:cxn modelId="{A7AB12BC-B34D-4FE7-926E-BCB367933D6C}" type="presParOf" srcId="{CF7BDCA7-0212-4411-8581-17A62736CCBE}" destId="{DC3844C6-ECC5-4F70-AC60-F29BBD936119}" srcOrd="0" destOrd="0" presId="urn:microsoft.com/office/officeart/2005/8/layout/pyramid1"/>
    <dgm:cxn modelId="{3DA1AC70-774A-4050-B473-2B2F4CFC7244}" type="presParOf" srcId="{CF7BDCA7-0212-4411-8581-17A62736CCBE}" destId="{E053FFBD-6296-4AE0-B419-B9280D74EEBC}" srcOrd="1" destOrd="0" presId="urn:microsoft.com/office/officeart/2005/8/layout/pyramid1"/>
    <dgm:cxn modelId="{7DB0C724-5828-4F77-A826-24DAC4362036}" type="presParOf" srcId="{25E1192A-4782-43E6-9EC1-1AA583A6CB7B}" destId="{23B4DF4E-E3F5-45A2-91F7-69D9384790ED}" srcOrd="2" destOrd="0" presId="urn:microsoft.com/office/officeart/2005/8/layout/pyramid1"/>
    <dgm:cxn modelId="{A4D87893-E454-4C0B-9C8F-B021B40A9055}" type="presParOf" srcId="{23B4DF4E-E3F5-45A2-91F7-69D9384790ED}" destId="{1979D2EC-2071-41EA-9DBF-6234116A0FDB}" srcOrd="0" destOrd="0" presId="urn:microsoft.com/office/officeart/2005/8/layout/pyramid1"/>
    <dgm:cxn modelId="{1F28B26D-4B03-4ABA-B726-DE5DF36D031D}" type="presParOf" srcId="{23B4DF4E-E3F5-45A2-91F7-69D9384790ED}" destId="{478D2AC2-81EE-442E-A27B-3C41CE824030}" srcOrd="1" destOrd="0" presId="urn:microsoft.com/office/officeart/2005/8/layout/pyramid1"/>
    <dgm:cxn modelId="{9E278073-D227-4225-8273-F4280058A17A}" type="presParOf" srcId="{25E1192A-4782-43E6-9EC1-1AA583A6CB7B}" destId="{BFB53670-865D-4ECE-81C7-97313FBB763E}" srcOrd="3" destOrd="0" presId="urn:microsoft.com/office/officeart/2005/8/layout/pyramid1"/>
    <dgm:cxn modelId="{413B2540-FE97-4506-8A15-C695E5A85D0E}" type="presParOf" srcId="{BFB53670-865D-4ECE-81C7-97313FBB763E}" destId="{FC9EA8A4-93A2-475A-9A86-F736AC4BBEEE}" srcOrd="0" destOrd="0" presId="urn:microsoft.com/office/officeart/2005/8/layout/pyramid1"/>
    <dgm:cxn modelId="{E84BEF64-E2F4-4093-8B22-478240FD7445}" type="presParOf" srcId="{BFB53670-865D-4ECE-81C7-97313FBB763E}" destId="{3081B9C8-3FCE-4F92-81BD-1F7625D65FC5}" srcOrd="1" destOrd="0" presId="urn:microsoft.com/office/officeart/2005/8/layout/pyramid1"/>
    <dgm:cxn modelId="{546251C3-A53A-4290-A3B9-B3C6EF54BD46}" type="presParOf" srcId="{25E1192A-4782-43E6-9EC1-1AA583A6CB7B}" destId="{FBA22B3A-639D-4491-B42F-0B97310BDBC3}" srcOrd="4" destOrd="0" presId="urn:microsoft.com/office/officeart/2005/8/layout/pyramid1"/>
    <dgm:cxn modelId="{EB735DFC-C409-42D6-934D-3AE02BC7B0A4}" type="presParOf" srcId="{FBA22B3A-639D-4491-B42F-0B97310BDBC3}" destId="{7D911E0D-5F3D-4080-A271-10E397E1499D}" srcOrd="0" destOrd="0" presId="urn:microsoft.com/office/officeart/2005/8/layout/pyramid1"/>
    <dgm:cxn modelId="{56BD78E8-A774-43E4-9738-D263EADE69D7}" type="presParOf" srcId="{FBA22B3A-639D-4491-B42F-0B97310BDBC3}" destId="{F664FD76-CAA4-4E24-8AA1-C968E2355E6F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27B3567-5EE9-49BD-84ED-FD2A0048E396}" type="datetimeFigureOut">
              <a:rPr lang="en-US" smtClean="0"/>
              <a:t>1/16/2009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13F3323-42C2-4F27-AAA1-240174678F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1066-1485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Chivalry – the Nobility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system of ideals and social codes governing the behavior of knights and gentlewomen</a:t>
            </a:r>
          </a:p>
          <a:p>
            <a:r>
              <a:rPr lang="en-US" dirty="0" smtClean="0"/>
              <a:t>Included taking an oath of loyalty to an overlord and observing certain rules of warfare, such as never attacking an unarmed opponent</a:t>
            </a:r>
          </a:p>
          <a:p>
            <a:r>
              <a:rPr lang="en-US" dirty="0" smtClean="0"/>
              <a:t>Language – French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to becoming a knight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Primary duty of males above serf class was military service to their lords</a:t>
            </a:r>
          </a:p>
          <a:p>
            <a:r>
              <a:rPr lang="en-US" dirty="0" smtClean="0"/>
              <a:t>Page – young boys (around age 7) were sent to the home of a lord to begin training.  They were trained in other homes to ensure the training was strict.</a:t>
            </a:r>
          </a:p>
          <a:p>
            <a:pPr lvl="1"/>
            <a:r>
              <a:rPr lang="en-US" dirty="0" smtClean="0"/>
              <a:t>Taught to read, write, sing, dance, play the harp, play chess, and rules of good manners by the ladies and the clergymen</a:t>
            </a:r>
          </a:p>
          <a:p>
            <a:pPr lvl="1"/>
            <a:r>
              <a:rPr lang="en-US" dirty="0" smtClean="0"/>
              <a:t>Taught to ride, wrestle, joust, and use a sword by squires.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639117"/>
          </a:xfrm>
        </p:spPr>
        <p:txBody>
          <a:bodyPr>
            <a:normAutofit/>
          </a:bodyPr>
          <a:lstStyle/>
          <a:p>
            <a:r>
              <a:rPr lang="en-US" dirty="0" smtClean="0"/>
              <a:t>Squire – around age 14; personal servant to a knight</a:t>
            </a:r>
          </a:p>
          <a:p>
            <a:pPr lvl="1"/>
            <a:r>
              <a:rPr lang="en-US" dirty="0" smtClean="0"/>
              <a:t>Helped the knight dress, served meals, made his bed, carried armor</a:t>
            </a:r>
          </a:p>
          <a:p>
            <a:pPr lvl="1"/>
            <a:r>
              <a:rPr lang="en-US" dirty="0" smtClean="0"/>
              <a:t>Courtly love – the idea that adoring a lady would make a knight braver and nobler; in its ideal form, courtly love is nonsexual</a:t>
            </a:r>
          </a:p>
          <a:p>
            <a:pPr lvl="2"/>
            <a:r>
              <a:rPr lang="en-US" dirty="0" smtClean="0"/>
              <a:t>A knight might wear his lady’s colors in battle, glorify her in words, be inspired by her, but she was always pure and remained out of reach.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15317"/>
          </a:xfrm>
        </p:spPr>
        <p:txBody>
          <a:bodyPr/>
          <a:lstStyle/>
          <a:p>
            <a:r>
              <a:rPr lang="en-US" dirty="0" smtClean="0"/>
              <a:t>Knight – around age 21; huge ceremony; he held an all-night vigil in full armor</a:t>
            </a:r>
          </a:p>
          <a:p>
            <a:pPr lvl="1"/>
            <a:r>
              <a:rPr lang="en-US" dirty="0" smtClean="0"/>
              <a:t>Accolade – 3 strokes with the flat side of a sword (“dubbed”); originally a hard blow meant to test the courage of the person</a:t>
            </a:r>
          </a:p>
          <a:p>
            <a:pPr lvl="1"/>
            <a:r>
              <a:rPr lang="en-US" dirty="0" smtClean="0"/>
              <a:t>Largess – gifts given to the knight from his patron knight and gifts from the new knight to his companions and inferiors</a:t>
            </a:r>
          </a:p>
          <a:p>
            <a:pPr lvl="1"/>
            <a:r>
              <a:rPr lang="en-US" dirty="0" smtClean="0"/>
              <a:t>Title of “Sir”</a:t>
            </a:r>
          </a:p>
          <a:p>
            <a:pPr lvl="1"/>
            <a:r>
              <a:rPr lang="en-US" dirty="0" smtClean="0"/>
              <a:t>Duty of a knight – service to God, his lord, and his lady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&amp;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Made for refinement in a rough age</a:t>
            </a:r>
          </a:p>
          <a:p>
            <a:pPr lvl="1"/>
            <a:r>
              <a:rPr lang="en-US" dirty="0" smtClean="0"/>
              <a:t>Encouraged loyalty and courage</a:t>
            </a:r>
          </a:p>
          <a:p>
            <a:pPr lvl="1"/>
            <a:r>
              <a:rPr lang="en-US" dirty="0" smtClean="0"/>
              <a:t>Exalted the position of women</a:t>
            </a:r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Took no account of the common people</a:t>
            </a:r>
          </a:p>
          <a:p>
            <a:pPr lvl="1"/>
            <a:r>
              <a:rPr lang="en-US" dirty="0" smtClean="0"/>
              <a:t>Took some virtues to absurd lengths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Tournaments – mock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Joust – 2 knights ride at each other with lances; if either is unhorsed, they continue to fight on foot with swords (think of this as maybe a wrestling match)</a:t>
            </a:r>
          </a:p>
          <a:p>
            <a:r>
              <a:rPr lang="en-US" dirty="0" smtClean="0"/>
              <a:t>Tourney proper – several knights on horseback with swords until one party was defeated or the herald stopped the contest (think of this as a football game)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317"/>
          </a:xfrm>
        </p:spPr>
        <p:txBody>
          <a:bodyPr/>
          <a:lstStyle/>
          <a:p>
            <a:r>
              <a:rPr lang="en-US" dirty="0" smtClean="0"/>
              <a:t>List – oval enclosure surrounded by two rows of seats (think of this as a stadium)</a:t>
            </a:r>
          </a:p>
          <a:p>
            <a:r>
              <a:rPr lang="en-US" dirty="0" smtClean="0"/>
              <a:t>Pavilion – located at each end of the list for the opposing knights (think of this as the locker room)</a:t>
            </a:r>
          </a:p>
          <a:p>
            <a:r>
              <a:rPr lang="en-US" dirty="0" smtClean="0"/>
              <a:t>Heralds – presided over tournaments and enforced  rules (think of this as the referee)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Knights in Shining Armor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Armor in the early Middle Ages consisted of a helmet, a shield, and a mail shirt.</a:t>
            </a:r>
          </a:p>
          <a:p>
            <a:r>
              <a:rPr lang="en-US" dirty="0" smtClean="0"/>
              <a:t>As weapons became more deadly, the need for more protection of heavier armor led to compromised flexibility and mobility.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63911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Armor was held together by rivets, leather straps, hinges, turning pins, buckles, and pegs.</a:t>
            </a:r>
          </a:p>
          <a:p>
            <a:r>
              <a:rPr lang="en-US" dirty="0" smtClean="0"/>
              <a:t>A heavily padded undergarment of leather and a mail shirt were worn under the armor.</a:t>
            </a:r>
          </a:p>
          <a:p>
            <a:r>
              <a:rPr lang="en-US" dirty="0" smtClean="0"/>
              <a:t>Plate arm, leg, and foot pieces were also worn.</a:t>
            </a:r>
          </a:p>
          <a:p>
            <a:r>
              <a:rPr lang="en-US" dirty="0" smtClean="0"/>
              <a:t>Some suits weighed 120 pounds and had 200 custom-fitted iron plates.</a:t>
            </a:r>
          </a:p>
          <a:p>
            <a:r>
              <a:rPr lang="en-US" dirty="0" smtClean="0"/>
              <a:t>The knight also carried a dagger, a lance, a sword, a battle-ax, and a club-headed mace.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62917"/>
          </a:xfrm>
        </p:spPr>
        <p:txBody>
          <a:bodyPr/>
          <a:lstStyle/>
          <a:p>
            <a:r>
              <a:rPr lang="en-US" dirty="0" smtClean="0"/>
              <a:t>In addition to the threat of battle, the armor itself could be fatal.</a:t>
            </a:r>
          </a:p>
          <a:p>
            <a:r>
              <a:rPr lang="en-US" dirty="0" smtClean="0"/>
              <a:t>Knights could die from suffocation, heart failure, heat stroke, even drowning.</a:t>
            </a:r>
          </a:p>
          <a:p>
            <a:r>
              <a:rPr lang="en-US" dirty="0" smtClean="0"/>
              <a:t>Knights were unable to dress themselves.</a:t>
            </a:r>
          </a:p>
          <a:p>
            <a:r>
              <a:rPr lang="en-US" dirty="0" smtClean="0"/>
              <a:t>Battles were scheduled to give the knights time to dress.  </a:t>
            </a:r>
          </a:p>
          <a:p>
            <a:r>
              <a:rPr lang="en-US" dirty="0" smtClean="0"/>
              <a:t>Servants stood nearby in order to help knights who had been unhorsed.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Battle of Hastings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1066</a:t>
            </a:r>
          </a:p>
          <a:p>
            <a:r>
              <a:rPr lang="en-US" dirty="0" smtClean="0"/>
              <a:t>Day-long battle near Hastings, England</a:t>
            </a:r>
          </a:p>
          <a:p>
            <a:r>
              <a:rPr lang="en-US" dirty="0" smtClean="0"/>
              <a:t>William, Duke of Normandy, defeated King Harold of England, the last Saxon king</a:t>
            </a:r>
          </a:p>
          <a:p>
            <a:r>
              <a:rPr lang="en-US" dirty="0" smtClean="0"/>
              <a:t>Beginning of the Norman Conquest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Guilds – the Middle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Similar to today’s unions</a:t>
            </a:r>
          </a:p>
          <a:p>
            <a:r>
              <a:rPr lang="en-US" dirty="0" smtClean="0"/>
              <a:t>Language -- English</a:t>
            </a:r>
          </a:p>
          <a:p>
            <a:r>
              <a:rPr lang="en-US" dirty="0" smtClean="0"/>
              <a:t>Merchant Guild – organized to include all those who sold good in the town</a:t>
            </a:r>
          </a:p>
          <a:p>
            <a:pPr lvl="1"/>
            <a:r>
              <a:rPr lang="en-US" dirty="0" smtClean="0"/>
              <a:t>Main purpose – monopolize the trade of its particular city</a:t>
            </a:r>
          </a:p>
          <a:p>
            <a:r>
              <a:rPr lang="en-US" dirty="0" smtClean="0"/>
              <a:t>Crafts Guild – organization of artisans of various trades</a:t>
            </a:r>
          </a:p>
          <a:p>
            <a:pPr lvl="1"/>
            <a:r>
              <a:rPr lang="en-US" dirty="0" smtClean="0"/>
              <a:t>Main purpose – securing competent workmen and honest products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639117"/>
          </a:xfrm>
        </p:spPr>
        <p:txBody>
          <a:bodyPr/>
          <a:lstStyle/>
          <a:p>
            <a:r>
              <a:rPr lang="en-US" dirty="0" smtClean="0"/>
              <a:t>Levels of Craftsmen:</a:t>
            </a:r>
          </a:p>
          <a:p>
            <a:pPr lvl="1"/>
            <a:r>
              <a:rPr lang="en-US" dirty="0" smtClean="0"/>
              <a:t>Apprentice – lived with a master craftsman for 7 years; received no pay, but he was instructed in the art by the master craftsman; supplied with all his necessities; morals guarded</a:t>
            </a:r>
          </a:p>
          <a:p>
            <a:pPr lvl="1"/>
            <a:r>
              <a:rPr lang="en-US" dirty="0" smtClean="0"/>
              <a:t>Journeyman – if apprentice lacked money to become a master, he could continue to live and work with the master; did receive pay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Village Farm – Peasant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land except that which was farmed for the lord was treated as one big farm</a:t>
            </a:r>
          </a:p>
          <a:p>
            <a:r>
              <a:rPr lang="en-US" dirty="0" smtClean="0"/>
              <a:t>Determined to a large extent the life of the peasantry</a:t>
            </a:r>
          </a:p>
          <a:p>
            <a:r>
              <a:rPr lang="en-US" dirty="0" smtClean="0"/>
              <a:t>Language – English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church concerned itself with almost every act of every man, regardless of rank</a:t>
            </a:r>
          </a:p>
          <a:p>
            <a:r>
              <a:rPr lang="en-US" dirty="0" smtClean="0"/>
              <a:t>Language – Latin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the Conqueror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illegitimate son of the previous duke of Normandy</a:t>
            </a:r>
          </a:p>
          <a:p>
            <a:r>
              <a:rPr lang="en-US" dirty="0" smtClean="0"/>
              <a:t>Cousin to Edward the Confessor (the king before Harold)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81917"/>
          </a:xfrm>
        </p:spPr>
        <p:txBody>
          <a:bodyPr/>
          <a:lstStyle/>
          <a:p>
            <a:r>
              <a:rPr lang="en-US" dirty="0" smtClean="0"/>
              <a:t>Edward died childless early in 1066.</a:t>
            </a:r>
          </a:p>
          <a:p>
            <a:r>
              <a:rPr lang="en-US" dirty="0" smtClean="0"/>
              <a:t>Harold of Wessex was crowned the following day.</a:t>
            </a:r>
          </a:p>
          <a:p>
            <a:r>
              <a:rPr lang="en-US" dirty="0" smtClean="0"/>
              <a:t>William claimed that the King Edward had promised him the throne.</a:t>
            </a:r>
          </a:p>
          <a:p>
            <a:r>
              <a:rPr lang="en-US" dirty="0" smtClean="0"/>
              <a:t>William gathered a huge army and sailed across the English Channel to seize what he felt was rightfully his.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15317"/>
          </a:xfrm>
        </p:spPr>
        <p:txBody>
          <a:bodyPr/>
          <a:lstStyle/>
          <a:p>
            <a:r>
              <a:rPr lang="en-US" dirty="0" smtClean="0"/>
              <a:t>William did not want to conquer the Anglo-Saxons; he just wanted to rule them.</a:t>
            </a:r>
          </a:p>
          <a:p>
            <a:r>
              <a:rPr lang="en-US" dirty="0" smtClean="0"/>
              <a:t>Because of that, we have a culture and a language that is a combination of Norman and Anglo-Saxon elements.</a:t>
            </a:r>
          </a:p>
          <a:p>
            <a:r>
              <a:rPr lang="en-US" dirty="0" smtClean="0"/>
              <a:t>The Anglo-Saxons provided more democratic and artistic elements.</a:t>
            </a:r>
          </a:p>
          <a:p>
            <a:r>
              <a:rPr lang="en-US" dirty="0" smtClean="0"/>
              <a:t>The Normans provided administrative ability, emphasis on law and order, and cultural unity.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639117"/>
          </a:xfrm>
        </p:spPr>
        <p:txBody>
          <a:bodyPr>
            <a:normAutofit/>
          </a:bodyPr>
          <a:lstStyle/>
          <a:p>
            <a:r>
              <a:rPr lang="en-US" dirty="0" smtClean="0"/>
              <a:t>One of William’s greatest feats was the Domesday Book – an inventory of nearly every piece of property in England—land, cattle, and buildings.</a:t>
            </a:r>
          </a:p>
          <a:p>
            <a:r>
              <a:rPr lang="en-US" dirty="0" smtClean="0"/>
              <a:t>For the first time, people in Europe were taxed on what they owned.</a:t>
            </a:r>
          </a:p>
          <a:p>
            <a:r>
              <a:rPr lang="en-US" dirty="0" smtClean="0"/>
              <a:t>The survey helped to solidify the feudal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Feudalism is a social hierarchy that was recognized for centuries.</a:t>
            </a:r>
          </a:p>
          <a:p>
            <a:r>
              <a:rPr lang="en-US" dirty="0" smtClean="0"/>
              <a:t>It was a social system, a caste system, a property system, and a military system.  (A caste system is a system based on birth or wealth.)</a:t>
            </a:r>
          </a:p>
          <a:p>
            <a:r>
              <a:rPr lang="en-US" dirty="0" smtClean="0"/>
              <a:t>Based on a religious concept of rank with God as the supreme overlord.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533400"/>
          <a:ext cx="8229600" cy="5639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639117"/>
          </a:xfrm>
        </p:spPr>
        <p:txBody>
          <a:bodyPr/>
          <a:lstStyle/>
          <a:p>
            <a:r>
              <a:rPr lang="en-US" dirty="0" smtClean="0"/>
              <a:t>By requiring that nobles swear loyalty to him, William was establishing the principle of centralized government in England.</a:t>
            </a:r>
          </a:p>
          <a:p>
            <a:r>
              <a:rPr lang="en-US" dirty="0" smtClean="0"/>
              <a:t>The feudal system did not always work.  Occasionally, a vassal might choose not to honor his obligations, and battles between iron-clad knights would break out.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95</TotalTime>
  <Words>1259</Words>
  <Application>Microsoft Office PowerPoint</Application>
  <PresentationFormat>On-screen Show (4:3)</PresentationFormat>
  <Paragraphs>95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Foundry</vt:lpstr>
      <vt:lpstr>The Middle Ages</vt:lpstr>
      <vt:lpstr>The Battle of Hastings</vt:lpstr>
      <vt:lpstr>William the Conqueror</vt:lpstr>
      <vt:lpstr>Slide 4</vt:lpstr>
      <vt:lpstr>Slide 5</vt:lpstr>
      <vt:lpstr>Slide 6</vt:lpstr>
      <vt:lpstr>Feudalism</vt:lpstr>
      <vt:lpstr>Slide 8</vt:lpstr>
      <vt:lpstr>Slide 9</vt:lpstr>
      <vt:lpstr>Chivalry – the Nobility</vt:lpstr>
      <vt:lpstr>Process to becoming a knight</vt:lpstr>
      <vt:lpstr>Slide 12</vt:lpstr>
      <vt:lpstr>Slide 13</vt:lpstr>
      <vt:lpstr>Advantages &amp; Disadvantages</vt:lpstr>
      <vt:lpstr>Tournaments – mock warfare</vt:lpstr>
      <vt:lpstr>Slide 16</vt:lpstr>
      <vt:lpstr>Knights in Shining Armor</vt:lpstr>
      <vt:lpstr>Slide 18</vt:lpstr>
      <vt:lpstr>Slide 19</vt:lpstr>
      <vt:lpstr>Guilds – the Middle Class</vt:lpstr>
      <vt:lpstr>Slide 21</vt:lpstr>
      <vt:lpstr>Village Farm – Peasant Class</vt:lpstr>
      <vt:lpstr>Church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Middle Ages</dc:title>
  <dc:creator>pcoles</dc:creator>
  <cp:lastModifiedBy>pcoles</cp:lastModifiedBy>
  <cp:revision>10</cp:revision>
  <dcterms:created xsi:type="dcterms:W3CDTF">2009-01-16T16:02:53Z</dcterms:created>
  <dcterms:modified xsi:type="dcterms:W3CDTF">2009-01-16T17:38:38Z</dcterms:modified>
</cp:coreProperties>
</file>